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40"/>
  </p:notesMasterIdLst>
  <p:sldIdLst>
    <p:sldId id="256" r:id="rId2"/>
    <p:sldId id="258" r:id="rId3"/>
    <p:sldId id="277" r:id="rId4"/>
    <p:sldId id="297" r:id="rId5"/>
    <p:sldId id="298" r:id="rId6"/>
    <p:sldId id="260" r:id="rId7"/>
    <p:sldId id="259" r:id="rId8"/>
    <p:sldId id="274" r:id="rId9"/>
    <p:sldId id="275" r:id="rId10"/>
    <p:sldId id="276" r:id="rId11"/>
    <p:sldId id="262" r:id="rId12"/>
    <p:sldId id="278" r:id="rId13"/>
    <p:sldId id="281" r:id="rId14"/>
    <p:sldId id="263" r:id="rId15"/>
    <p:sldId id="282" r:id="rId16"/>
    <p:sldId id="279" r:id="rId17"/>
    <p:sldId id="283" r:id="rId18"/>
    <p:sldId id="285" r:id="rId19"/>
    <p:sldId id="265" r:id="rId20"/>
    <p:sldId id="287" r:id="rId21"/>
    <p:sldId id="284" r:id="rId22"/>
    <p:sldId id="286" r:id="rId23"/>
    <p:sldId id="288" r:id="rId24"/>
    <p:sldId id="289" r:id="rId25"/>
    <p:sldId id="300" r:id="rId26"/>
    <p:sldId id="292" r:id="rId27"/>
    <p:sldId id="266" r:id="rId28"/>
    <p:sldId id="290" r:id="rId29"/>
    <p:sldId id="291" r:id="rId30"/>
    <p:sldId id="268" r:id="rId31"/>
    <p:sldId id="294" r:id="rId32"/>
    <p:sldId id="295" r:id="rId33"/>
    <p:sldId id="293" r:id="rId34"/>
    <p:sldId id="270" r:id="rId35"/>
    <p:sldId id="296" r:id="rId36"/>
    <p:sldId id="271" r:id="rId37"/>
    <p:sldId id="299" r:id="rId38"/>
    <p:sldId id="273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4FB"/>
    <a:srgbClr val="0E3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8" autoAdjust="0"/>
    <p:restoredTop sz="94624"/>
  </p:normalViewPr>
  <p:slideViewPr>
    <p:cSldViewPr snapToGrid="0">
      <p:cViewPr varScale="1">
        <p:scale>
          <a:sx n="106" d="100"/>
          <a:sy n="106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856D5-6563-4C05-BB08-2BAE75286CCA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CD85C-FAB7-4C72-8839-223569847C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09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CD85C-FAB7-4C72-8839-223569847C9D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341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6EB2E-C76C-404A-C66C-B5DAB7710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822426E-43A2-9084-CE9E-FF9178A86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8CB202-416B-36E6-C5A4-6BBE2BCC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8D75E8-27CC-7891-8E95-82F4A178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B48777-4A92-C1CE-2634-B5DBC49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17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8646B7-5F51-89D8-272C-E68E505B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537AA1D-37AA-7A55-9BB5-80D08E7A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942EE-595D-3200-C16A-372687D9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C6C00E-0811-6108-835D-8FB366AF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80921-735E-E5AB-4563-3D65DFC3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684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11214D7-E2CA-CA65-DC48-CBAD7E273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81D83D8-6502-FCC3-39EF-40BC922B4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51EDC-60CE-9AE8-FAFD-05B6E327A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3F0EC6-95B1-5D46-B472-FD149AAD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D07AFD-6A13-C651-3844-8F95155F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0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66CA7-63C5-86D3-D86A-E2A65142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5D1691-4D4C-970C-7809-06D04874E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9076DF-6539-F414-E5CB-45F93185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D559B-833F-AD4E-222F-37F9C842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486323-895E-042E-A162-B249D1AE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97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644A8-1234-5F1C-A57B-35ECEE61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CEBFA1-072D-8AA6-049D-48052625F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DF91A2-717D-D360-8E31-7A602C7A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197A3-43D3-A6DE-8550-DCD2674E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356FEF-98EB-629C-F19A-31297B52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16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295DCB-648A-F69D-56C0-D1D50B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CABBE7-51E0-4DFE-043B-A998CC92B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0D35DF-A9F9-6F24-4DE1-E4467566A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DF8399-7C08-FA3B-0EEC-2BD64918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E89ACD-EC35-C61C-3C71-9495DCB2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7B5743-9175-4E08-6E16-10AB8019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15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7BF8D7-FFCE-0DD4-874F-3844EE3A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FB6C69-9D1B-F4D2-B0CE-05318088A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86ED950-FB70-513C-A4A5-78B304C39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EC47214-C4D2-B168-F5D3-8CD7FF2C4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5E3C49-2C6B-6C53-473C-EEC22657C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FAD359D-7800-4FDC-F50E-50E371E5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CB59700-976B-4385-1CA7-DDB017723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DD18F5C-3ACD-03D8-1F49-4302E467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17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D3F1D-261F-A6CE-FFB4-EAB43E59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2B98252-0366-90F1-B7B8-929E8147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FDF544-6B31-870F-E859-4FB32B09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E500FB-58A1-D39A-5D54-4482347F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163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082524E-F297-E270-8A3E-3E2729D1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20DCABC-2A73-610D-3BD1-03E77DFC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85BC59-F8FD-BC51-CF5E-59370A3E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380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90C44A-1E98-1BC6-8F68-5ED4131D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E63CD4-D668-92B4-7677-F6BC273CD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C0E4B8-34F8-F7B7-9A63-89DBD741A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7C4F74A-CDC5-3B5E-1F8E-75FD1402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114858-7828-C6E3-8B5C-1023B4E0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7DC2EE-0AA4-6F2A-E713-3966C6B5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42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FC0618-1D71-0E8A-B53E-E3A48584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1A574E9-BC42-0C59-EDC8-C8CEFA37C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2882915-9AAB-2184-084E-CB32943E5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F1E1C0-17FA-EE59-73F3-F4FDF465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630D1-909A-500A-A535-F842D1B6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1A44E1-E99C-7784-8494-3B3DB38A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36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E3213D0-838F-8549-896B-AFA05848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A60A66-1566-E857-AEE4-A01131E16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E3918F-3162-47CB-6DE5-8ACADF46E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6ABB1A-BDC3-48D4-AEA5-2585A60966A2}" type="datetimeFigureOut">
              <a:rPr lang="it-IT" smtClean="0"/>
              <a:t>03/06/24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EF81BD-2DE7-4B29-EB52-102736566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22FF89-CCF3-39E8-F84A-2977FCD3D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669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2A812E-98FB-8CF9-8A8E-AEE54B251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1406" y="662838"/>
            <a:ext cx="8090594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200" kern="1200" dirty="0">
                <a:solidFill>
                  <a:srgbClr val="0E3E55"/>
                </a:solidFill>
                <a:latin typeface="+mj-lt"/>
                <a:ea typeface="+mj-ea"/>
                <a:cs typeface="+mj-cs"/>
              </a:rPr>
              <a:t>Statistical Learning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54C5F-9C38-E2CF-B283-C395C65813BA}"/>
              </a:ext>
            </a:extLst>
          </p:cNvPr>
          <p:cNvSpPr>
            <a:spLocks/>
          </p:cNvSpPr>
          <p:nvPr/>
        </p:nvSpPr>
        <p:spPr>
          <a:xfrm>
            <a:off x="4284925" y="3059196"/>
            <a:ext cx="5818079" cy="1296819"/>
          </a:xfrm>
          <a:prstGeom prst="rect">
            <a:avLst/>
          </a:prstGeom>
        </p:spPr>
        <p:txBody>
          <a:bodyPr/>
          <a:lstStyle/>
          <a:p>
            <a:pPr defTabSz="566928">
              <a:spcAft>
                <a:spcPts val="600"/>
              </a:spcAft>
            </a:pPr>
            <a:r>
              <a:rPr lang="it-IT" sz="3200" kern="1200" dirty="0" err="1">
                <a:latin typeface="+mn-lt"/>
                <a:ea typeface="+mn-ea"/>
                <a:cs typeface="+mn-cs"/>
              </a:rPr>
              <a:t>Diamonds</a:t>
            </a:r>
            <a:r>
              <a:rPr lang="it-IT" sz="3200" kern="1200" dirty="0">
                <a:latin typeface="+mn-lt"/>
                <a:ea typeface="+mn-ea"/>
                <a:cs typeface="+mn-cs"/>
              </a:rPr>
              <a:t> Dataset</a:t>
            </a:r>
          </a:p>
          <a:p>
            <a:pPr defTabSz="566928">
              <a:spcAft>
                <a:spcPts val="600"/>
              </a:spcAft>
            </a:pPr>
            <a:endParaRPr lang="it-IT" sz="1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218BAF24-EBDC-44AF-85EE-2323692F91B3}"/>
              </a:ext>
            </a:extLst>
          </p:cNvPr>
          <p:cNvSpPr txBox="1">
            <a:spLocks/>
          </p:cNvSpPr>
          <p:nvPr/>
        </p:nvSpPr>
        <p:spPr>
          <a:xfrm>
            <a:off x="8849339" y="5802911"/>
            <a:ext cx="3342661" cy="1065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66928">
              <a:spcBef>
                <a:spcPts val="620"/>
              </a:spcBef>
            </a:pPr>
            <a:r>
              <a:rPr lang="it-IT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Work By:</a:t>
            </a:r>
          </a:p>
          <a:p>
            <a:pPr algn="l" defTabSz="566928">
              <a:spcBef>
                <a:spcPts val="620"/>
              </a:spcBef>
            </a:pP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Davide Gamba, </a:t>
            </a:r>
            <a:r>
              <a:rPr lang="it-IT" sz="1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</a:t>
            </a: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1053470</a:t>
            </a:r>
          </a:p>
          <a:p>
            <a:pPr algn="l" defTabSz="566928">
              <a:spcBef>
                <a:spcPts val="620"/>
              </a:spcBef>
            </a:pP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Aurora Zanenga, </a:t>
            </a:r>
            <a:r>
              <a:rPr lang="it-IT" sz="1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</a:t>
            </a: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1054891</a:t>
            </a:r>
          </a:p>
          <a:p>
            <a:pPr algn="l"/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944639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distribution</a:t>
            </a:r>
          </a:p>
        </p:txBody>
      </p:sp>
      <p:pic>
        <p:nvPicPr>
          <p:cNvPr id="3" name="Picture 2" descr="Several different types of graph&#10;&#10;Description automatically generated with medium confidence">
            <a:extLst>
              <a:ext uri="{FF2B5EF4-FFF2-40B4-BE49-F238E27FC236}">
                <a16:creationId xmlns:a16="http://schemas.microsoft.com/office/drawing/2014/main" id="{57F9A96D-83D7-A7CC-705A-886ECCE61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64" y="1594945"/>
            <a:ext cx="8018668" cy="52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3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59434" y="2767106"/>
            <a:ext cx="3677275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pic>
        <p:nvPicPr>
          <p:cNvPr id="5" name="Picture 4" descr="A grid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9A8F8A8F-60BD-D947-33C2-0BEB87BCA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b="4246"/>
          <a:stretch/>
        </p:blipFill>
        <p:spPr>
          <a:xfrm>
            <a:off x="4208187" y="10161"/>
            <a:ext cx="7465118" cy="67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3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924804" y="278535"/>
            <a:ext cx="1086286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14102B-2296-635F-D531-8C4F556BD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8877889"/>
                  </p:ext>
                </p:extLst>
              </p:nvPr>
            </p:nvGraphicFramePr>
            <p:xfrm>
              <a:off x="6855488" y="3856336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14102B-2296-635F-D531-8C4F556BD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8877889"/>
                  </p:ext>
                </p:extLst>
              </p:nvPr>
            </p:nvGraphicFramePr>
            <p:xfrm>
              <a:off x="6855488" y="3856336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t="-6667" r="-1021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B1B108E-9C2D-6646-E137-6DC7F3229BC4}"/>
              </a:ext>
            </a:extLst>
          </p:cNvPr>
          <p:cNvSpPr/>
          <p:nvPr/>
        </p:nvSpPr>
        <p:spPr>
          <a:xfrm>
            <a:off x="6095998" y="2407098"/>
            <a:ext cx="5285364" cy="11640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shows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the </a:t>
            </a:r>
            <a:r>
              <a:rPr lang="it-IT" dirty="0" err="1"/>
              <a:t>coefficients</a:t>
            </a:r>
            <a:r>
              <a:rPr lang="it-IT" dirty="0"/>
              <a:t> 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205F2F9-DA2E-1A35-7CCC-F7CA2649EC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3"/>
          <a:stretch/>
        </p:blipFill>
        <p:spPr>
          <a:xfrm>
            <a:off x="1151047" y="1597433"/>
            <a:ext cx="4256385" cy="52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924804" y="278535"/>
            <a:ext cx="1086286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Residuals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B108E-9C2D-6646-E137-6DC7F3229BC4}"/>
              </a:ext>
            </a:extLst>
          </p:cNvPr>
          <p:cNvSpPr/>
          <p:nvPr/>
        </p:nvSpPr>
        <p:spPr>
          <a:xfrm>
            <a:off x="141402" y="1725106"/>
            <a:ext cx="11934334" cy="131525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Most</a:t>
            </a:r>
            <a:r>
              <a:rPr lang="it-IT" dirty="0"/>
              <a:t> of the </a:t>
            </a:r>
            <a:r>
              <a:rPr lang="it-IT" dirty="0" err="1"/>
              <a:t>residuals</a:t>
            </a:r>
            <a:r>
              <a:rPr lang="it-IT" dirty="0"/>
              <a:t> are in the [-1;1] range (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from -1000$ to 1000$).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model works </a:t>
            </a:r>
            <a:r>
              <a:rPr lang="it-IT" dirty="0" err="1"/>
              <a:t>better</a:t>
            </a:r>
            <a:r>
              <a:rPr lang="it-IT" dirty="0"/>
              <a:t> on the </a:t>
            </a:r>
            <a:r>
              <a:rPr lang="it-IT" dirty="0" err="1"/>
              <a:t>central</a:t>
            </a:r>
            <a:r>
              <a:rPr lang="it-IT" dirty="0"/>
              <a:t> prices </a:t>
            </a:r>
            <a:r>
              <a:rPr lang="it-IT" dirty="0" err="1"/>
              <a:t>values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Shapiro test </a:t>
            </a:r>
            <a:r>
              <a:rPr lang="it-IT" dirty="0" err="1"/>
              <a:t>confirms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residuals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normally</a:t>
            </a:r>
            <a:r>
              <a:rPr lang="it-IT" dirty="0"/>
              <a:t> </a:t>
            </a:r>
            <a:r>
              <a:rPr lang="it-IT" dirty="0" err="1"/>
              <a:t>distributed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4" name="Picture 13" descr="A graph of a graph with a line and a black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312445FF-89C8-6A8D-EB3E-4890A4CF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" y="3325584"/>
            <a:ext cx="4037047" cy="3532416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C85409C-BF3F-5FF5-12BA-9D99B532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4" y="3325584"/>
            <a:ext cx="4037047" cy="3532416"/>
          </a:xfrm>
          <a:prstGeom prst="rect">
            <a:avLst/>
          </a:prstGeom>
        </p:spPr>
      </p:pic>
      <p:pic>
        <p:nvPicPr>
          <p:cNvPr id="10" name="Picture 9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6147C9AB-5BFF-293A-64BD-9B36970B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69" y="3325583"/>
            <a:ext cx="4037047" cy="35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74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216057" y="294538"/>
            <a:ext cx="1084082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Interactio</a:t>
            </a: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 term between dimensions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1CEDCA-0707-DA7B-50BB-7EF3BE112219}"/>
              </a:ext>
            </a:extLst>
          </p:cNvPr>
          <p:cNvSpPr/>
          <p:nvPr/>
        </p:nvSpPr>
        <p:spPr>
          <a:xfrm>
            <a:off x="459349" y="1745294"/>
            <a:ext cx="11277021" cy="15974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How </a:t>
            </a:r>
            <a:r>
              <a:rPr lang="it-IT" dirty="0" err="1"/>
              <a:t>could</a:t>
            </a:r>
            <a:r>
              <a:rPr lang="it-IT" dirty="0"/>
              <a:t> the model be </a:t>
            </a:r>
            <a:r>
              <a:rPr lang="it-IT" dirty="0" err="1"/>
              <a:t>influenced</a:t>
            </a:r>
            <a:r>
              <a:rPr lang="it-IT" dirty="0"/>
              <a:t> by </a:t>
            </a:r>
            <a:r>
              <a:rPr lang="it-IT" dirty="0" err="1"/>
              <a:t>physical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Better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the interaction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?</a:t>
            </a:r>
          </a:p>
          <a:p>
            <a:endParaRPr lang="it-I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3C0C12-A69E-3B92-E8F8-CBC5F95CD04B}"/>
              </a:ext>
            </a:extLst>
          </p:cNvPr>
          <p:cNvSpPr/>
          <p:nvPr/>
        </p:nvSpPr>
        <p:spPr>
          <a:xfrm>
            <a:off x="3387429" y="3591947"/>
            <a:ext cx="1624519" cy="496111"/>
          </a:xfrm>
          <a:prstGeom prst="roundRect">
            <a:avLst/>
          </a:prstGeom>
          <a:solidFill>
            <a:srgbClr val="E5F4FB"/>
          </a:solidFill>
          <a:ln w="19050">
            <a:solidFill>
              <a:srgbClr val="0E3E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n>
                  <a:solidFill>
                    <a:srgbClr val="0E3E55"/>
                  </a:solidFill>
                </a:ln>
                <a:solidFill>
                  <a:srgbClr val="0E3E55"/>
                </a:solidFill>
              </a:rPr>
              <a:t>Length</a:t>
            </a:r>
            <a:endParaRPr lang="it-IT" dirty="0">
              <a:ln>
                <a:solidFill>
                  <a:srgbClr val="0E3E55"/>
                </a:solidFill>
              </a:ln>
              <a:solidFill>
                <a:srgbClr val="0E3E55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E1C35B-720D-BA0F-3C85-210E5B72F9F5}"/>
              </a:ext>
            </a:extLst>
          </p:cNvPr>
          <p:cNvSpPr/>
          <p:nvPr/>
        </p:nvSpPr>
        <p:spPr>
          <a:xfrm>
            <a:off x="6636468" y="3591948"/>
            <a:ext cx="1624519" cy="496111"/>
          </a:xfrm>
          <a:prstGeom prst="roundRect">
            <a:avLst/>
          </a:prstGeom>
          <a:solidFill>
            <a:srgbClr val="E5F4FB"/>
          </a:solidFill>
          <a:ln w="19050">
            <a:solidFill>
              <a:srgbClr val="0E3E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n>
                  <a:solidFill>
                    <a:srgbClr val="0E3E55"/>
                  </a:solidFill>
                </a:ln>
                <a:solidFill>
                  <a:srgbClr val="0E3E55"/>
                </a:solidFill>
              </a:rPr>
              <a:t>Width</a:t>
            </a:r>
            <a:endParaRPr lang="it-IT" dirty="0">
              <a:ln>
                <a:solidFill>
                  <a:srgbClr val="0E3E55"/>
                </a:solidFill>
              </a:ln>
              <a:solidFill>
                <a:srgbClr val="0E3E55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BE1B36-E14E-E0A1-C741-D6E616A2E161}"/>
              </a:ext>
            </a:extLst>
          </p:cNvPr>
          <p:cNvSpPr/>
          <p:nvPr/>
        </p:nvSpPr>
        <p:spPr>
          <a:xfrm>
            <a:off x="5011949" y="5428055"/>
            <a:ext cx="1624519" cy="496111"/>
          </a:xfrm>
          <a:prstGeom prst="roundRect">
            <a:avLst/>
          </a:prstGeom>
          <a:solidFill>
            <a:srgbClr val="E5F4FB"/>
          </a:solidFill>
          <a:ln w="19050">
            <a:solidFill>
              <a:srgbClr val="0E3E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rgbClr val="0E3E55"/>
                  </a:solidFill>
                </a:ln>
                <a:solidFill>
                  <a:srgbClr val="0E3E55"/>
                </a:solidFill>
              </a:rPr>
              <a:t>Depth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1626D0-9D7F-97BE-C547-3D4A368AA8E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4199689" y="4088058"/>
            <a:ext cx="1624520" cy="1339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85FFC-BBB3-1127-13D6-D8CB867E2472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5824209" y="4088059"/>
            <a:ext cx="1624519" cy="13399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E3FEC-C164-A15E-E27D-44DDF821D22C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011948" y="3840003"/>
            <a:ext cx="162452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28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442301" y="278535"/>
            <a:ext cx="10345365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regression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B108E-9C2D-6646-E137-6DC7F3229BC4}"/>
              </a:ext>
            </a:extLst>
          </p:cNvPr>
          <p:cNvSpPr/>
          <p:nvPr/>
        </p:nvSpPr>
        <p:spPr>
          <a:xfrm>
            <a:off x="5898382" y="1725105"/>
            <a:ext cx="6177354" cy="304485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Both</a:t>
            </a:r>
            <a:r>
              <a:rPr lang="it-IT" dirty="0"/>
              <a:t> 2nd </a:t>
            </a:r>
            <a:r>
              <a:rPr lang="it-IT" dirty="0" err="1"/>
              <a:t>order</a:t>
            </a:r>
            <a:r>
              <a:rPr lang="it-IT" dirty="0"/>
              <a:t> interaction and 3rd </a:t>
            </a:r>
            <a:r>
              <a:rPr lang="it-IT" dirty="0" err="1"/>
              <a:t>order</a:t>
            </a:r>
            <a:r>
              <a:rPr lang="it-IT" dirty="0"/>
              <a:t> interaction are </a:t>
            </a:r>
            <a:r>
              <a:rPr lang="it-IT" dirty="0" err="1"/>
              <a:t>significativity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new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one (</a:t>
            </a:r>
            <a:r>
              <a:rPr lang="it-IT" dirty="0" err="1"/>
              <a:t>smaller</a:t>
            </a:r>
            <a:r>
              <a:rPr lang="it-IT" dirty="0"/>
              <a:t> RMSE).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DD5EA96-A563-5460-306E-F73F88933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9764796"/>
                  </p:ext>
                </p:extLst>
              </p:nvPr>
            </p:nvGraphicFramePr>
            <p:xfrm>
              <a:off x="6935191" y="474912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DD5EA96-A563-5460-306E-F73F88933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9764796"/>
                  </p:ext>
                </p:extLst>
              </p:nvPr>
            </p:nvGraphicFramePr>
            <p:xfrm>
              <a:off x="6935191" y="474912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4" t="-3333" r="-101429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magine 2" descr="Immagine che contiene testo, menu, documento, schermata&#10;&#10;Descrizione generata automaticamente">
            <a:extLst>
              <a:ext uri="{FF2B5EF4-FFF2-40B4-BE49-F238E27FC236}">
                <a16:creationId xmlns:a16="http://schemas.microsoft.com/office/drawing/2014/main" id="{1A82AB5F-3DC8-0B58-6EC4-3507F0066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b="16958"/>
          <a:stretch/>
        </p:blipFill>
        <p:spPr>
          <a:xfrm>
            <a:off x="459350" y="1640921"/>
            <a:ext cx="4762326" cy="51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9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between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87F2A67-EC8B-B337-1640-03C9E480C2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497477"/>
                  </p:ext>
                </p:extLst>
              </p:nvPr>
            </p:nvGraphicFramePr>
            <p:xfrm>
              <a:off x="8102741" y="2432234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87F2A67-EC8B-B337-1640-03C9E480C2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497477"/>
                  </p:ext>
                </p:extLst>
              </p:nvPr>
            </p:nvGraphicFramePr>
            <p:xfrm>
              <a:off x="8102741" y="2432234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4" t="-6667" r="-101429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D984D02-5899-2D2B-5554-6A8C04B24D51}"/>
              </a:ext>
            </a:extLst>
          </p:cNvPr>
          <p:cNvSpPr/>
          <p:nvPr/>
        </p:nvSpPr>
        <p:spPr>
          <a:xfrm>
            <a:off x="223520" y="1622746"/>
            <a:ext cx="6096000" cy="809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2400" dirty="0" err="1">
                <a:solidFill>
                  <a:srgbClr val="0E3E55"/>
                </a:solidFill>
              </a:rPr>
              <a:t>Anova</a:t>
            </a:r>
            <a:r>
              <a:rPr lang="it-IT" sz="2400" dirty="0">
                <a:solidFill>
                  <a:srgbClr val="0E3E55"/>
                </a:solidFill>
              </a:rPr>
              <a:t>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3D1687E-0A37-0489-566B-2CB33F23B6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437186"/>
                  </p:ext>
                </p:extLst>
              </p:nvPr>
            </p:nvGraphicFramePr>
            <p:xfrm>
              <a:off x="8102741" y="483051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3D1687E-0A37-0489-566B-2CB33F23B6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437186"/>
                  </p:ext>
                </p:extLst>
              </p:nvPr>
            </p:nvGraphicFramePr>
            <p:xfrm>
              <a:off x="8102741" y="483051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714" t="-6667" r="-101429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E99DB86-476D-DA45-EEC8-16DE108E5F46}"/>
              </a:ext>
            </a:extLst>
          </p:cNvPr>
          <p:cNvSpPr/>
          <p:nvPr/>
        </p:nvSpPr>
        <p:spPr>
          <a:xfrm>
            <a:off x="7626286" y="1622745"/>
            <a:ext cx="4565710" cy="80948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First Model: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2BADD-B4B9-70FC-6F09-EF4E358EA0BC}"/>
              </a:ext>
            </a:extLst>
          </p:cNvPr>
          <p:cNvSpPr/>
          <p:nvPr/>
        </p:nvSpPr>
        <p:spPr>
          <a:xfrm>
            <a:off x="7626286" y="4021022"/>
            <a:ext cx="4565710" cy="80948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Second Model: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5D917-CDB0-35B3-67B8-6B4320C6A786}"/>
              </a:ext>
            </a:extLst>
          </p:cNvPr>
          <p:cNvSpPr/>
          <p:nvPr/>
        </p:nvSpPr>
        <p:spPr>
          <a:xfrm>
            <a:off x="223520" y="4682028"/>
            <a:ext cx="6561055" cy="188143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The </a:t>
            </a:r>
            <a:r>
              <a:rPr lang="it-IT" dirty="0" err="1"/>
              <a:t>anova</a:t>
            </a:r>
            <a:r>
              <a:rPr lang="it-IT" dirty="0"/>
              <a:t> test shows </a:t>
            </a:r>
            <a:r>
              <a:rPr lang="it-IT" dirty="0" err="1"/>
              <a:t>that</a:t>
            </a:r>
            <a:r>
              <a:rPr lang="it-IT" dirty="0"/>
              <a:t> the second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to the first one.</a:t>
            </a:r>
          </a:p>
        </p:txBody>
      </p:sp>
      <p:pic>
        <p:nvPicPr>
          <p:cNvPr id="8" name="Immagine 7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147AB403-EDFA-A2FB-5F62-AC1CCBC5F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"/>
          <a:stretch/>
        </p:blipFill>
        <p:spPr>
          <a:xfrm>
            <a:off x="282066" y="2649825"/>
            <a:ext cx="7022758" cy="23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6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Best subset selection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5D917-CDB0-35B3-67B8-6B4320C6A786}"/>
              </a:ext>
            </a:extLst>
          </p:cNvPr>
          <p:cNvSpPr/>
          <p:nvPr/>
        </p:nvSpPr>
        <p:spPr>
          <a:xfrm>
            <a:off x="6650499" y="2116107"/>
            <a:ext cx="5408767" cy="301860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Best subset </a:t>
            </a:r>
            <a:r>
              <a:rPr lang="it-IT" dirty="0" err="1"/>
              <a:t>selection</a:t>
            </a:r>
            <a:r>
              <a:rPr lang="it-IT" dirty="0"/>
              <a:t> with </a:t>
            </a:r>
            <a:r>
              <a:rPr lang="it-IT" dirty="0" err="1"/>
              <a:t>regsubset</a:t>
            </a:r>
            <a:r>
              <a:rPr lang="it-IT" dirty="0"/>
              <a:t>() </a:t>
            </a:r>
            <a:r>
              <a:rPr lang="it-IT" dirty="0" err="1"/>
              <a:t>command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model (from 1 to 27 </a:t>
            </a:r>
            <a:r>
              <a:rPr lang="it-IT" dirty="0" err="1"/>
              <a:t>regressors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the RMSE test.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best model </a:t>
            </a:r>
            <a:r>
              <a:rPr lang="it-IT" dirty="0" err="1"/>
              <a:t>has</a:t>
            </a:r>
            <a:r>
              <a:rPr lang="it-IT" dirty="0"/>
              <a:t> 25 </a:t>
            </a:r>
            <a:r>
              <a:rPr lang="it-IT" dirty="0" err="1"/>
              <a:t>regressors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deleted</a:t>
            </a:r>
            <a:r>
              <a:rPr lang="it-IT" dirty="0"/>
              <a:t> </a:t>
            </a:r>
            <a:r>
              <a:rPr lang="it-IT" dirty="0" err="1"/>
              <a:t>regressors</a:t>
            </a:r>
            <a:r>
              <a:rPr lang="it-IT" dirty="0"/>
              <a:t> are </a:t>
            </a:r>
            <a:r>
              <a:rPr lang="it-IT" dirty="0" err="1"/>
              <a:t>table</a:t>
            </a:r>
            <a:r>
              <a:rPr lang="it-IT" dirty="0"/>
              <a:t> and </a:t>
            </a:r>
            <a:r>
              <a:rPr lang="it-IT" dirty="0" err="1"/>
              <a:t>depth</a:t>
            </a:r>
            <a:r>
              <a:rPr lang="it-IT" dirty="0"/>
              <a:t>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best </a:t>
            </a:r>
            <a:r>
              <a:rPr lang="it-IT" dirty="0" err="1"/>
              <a:t>achieved</a:t>
            </a:r>
            <a:r>
              <a:rPr lang="it-IT" dirty="0"/>
              <a:t> RMSE.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D8AEAEC-5336-AADB-9425-BC44E5138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607018"/>
              </p:ext>
            </p:extLst>
          </p:nvPr>
        </p:nvGraphicFramePr>
        <p:xfrm>
          <a:off x="8115299" y="5161528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2679627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7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00248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F5041385-4284-8792-C961-F8AA9D69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8" b="1536"/>
          <a:stretch/>
        </p:blipFill>
        <p:spPr>
          <a:xfrm>
            <a:off x="275328" y="2116106"/>
            <a:ext cx="6188636" cy="428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Ridge regressions</a:t>
            </a:r>
          </a:p>
        </p:txBody>
      </p:sp>
      <p:pic>
        <p:nvPicPr>
          <p:cNvPr id="3" name="Immagine 2" descr="Immagine che contiene diagramma, linea, Diagramma, schermata&#10;&#10;Descrizione generata automaticamente">
            <a:extLst>
              <a:ext uri="{FF2B5EF4-FFF2-40B4-BE49-F238E27FC236}">
                <a16:creationId xmlns:a16="http://schemas.microsoft.com/office/drawing/2014/main" id="{F797FB03-4C81-E23B-C2FB-AD4B12A62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0" y="1879207"/>
            <a:ext cx="5368019" cy="4697017"/>
          </a:xfrm>
          <a:prstGeom prst="rect">
            <a:avLst/>
          </a:prstGeom>
        </p:spPr>
      </p:pic>
      <p:pic>
        <p:nvPicPr>
          <p:cNvPr id="6" name="Immagine 5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97543F38-EB5E-BA78-A489-B07D16477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719" y="1891970"/>
            <a:ext cx="5403421" cy="47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77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Ridge regressions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959940" cy="2331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Ridge regression model perform worst then the linear regression model.</a:t>
            </a:r>
          </a:p>
          <a:p>
            <a:pPr marL="0"/>
            <a:r>
              <a:rPr lang="en-GB" sz="2000" dirty="0"/>
              <a:t>The reduction of the variance doesn’t worth the increasing of the bias.</a:t>
            </a:r>
            <a:endParaRPr lang="en-US" sz="2000" dirty="0"/>
          </a:p>
          <a:p>
            <a:pPr marL="0"/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0B0C99-75D5-87B5-6C4C-A756A0C03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82807"/>
              </p:ext>
            </p:extLst>
          </p:nvPr>
        </p:nvGraphicFramePr>
        <p:xfrm>
          <a:off x="6755038" y="4925433"/>
          <a:ext cx="35432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004145112"/>
                    </a:ext>
                  </a:extLst>
                </a:gridCol>
                <a:gridCol w="1771647">
                  <a:extLst>
                    <a:ext uri="{9D8B030D-6E8A-4147-A177-3AD203B41FA5}">
                      <a16:colId xmlns:a16="http://schemas.microsoft.com/office/drawing/2014/main" val="1996623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Best Lambda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84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0.6561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0.1297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91571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B0EFFE2-DDF8-21A6-498E-1E3942FAB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" y="1724769"/>
            <a:ext cx="5801235" cy="50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202"/>
              </a:spcAft>
              <a:buNone/>
            </a:pPr>
            <a:r>
              <a:rPr lang="en-US" sz="4000" kern="1200" cap="all" spc="202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Diamonds Dataset</a:t>
            </a:r>
            <a:endParaRPr lang="en-US" sz="4000" kern="1200" cap="all" spc="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603C7EB4-83C9-76DA-5F5B-3801EF283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8017"/>
              </p:ext>
            </p:extLst>
          </p:nvPr>
        </p:nvGraphicFramePr>
        <p:xfrm>
          <a:off x="462200" y="1733758"/>
          <a:ext cx="11267595" cy="4974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631">
                  <a:extLst>
                    <a:ext uri="{9D8B030D-6E8A-4147-A177-3AD203B41FA5}">
                      <a16:colId xmlns:a16="http://schemas.microsoft.com/office/drawing/2014/main" val="1485436280"/>
                    </a:ext>
                  </a:extLst>
                </a:gridCol>
                <a:gridCol w="7592300">
                  <a:extLst>
                    <a:ext uri="{9D8B030D-6E8A-4147-A177-3AD203B41FA5}">
                      <a16:colId xmlns:a16="http://schemas.microsoft.com/office/drawing/2014/main" val="2909223139"/>
                    </a:ext>
                  </a:extLst>
                </a:gridCol>
                <a:gridCol w="1749664">
                  <a:extLst>
                    <a:ext uri="{9D8B030D-6E8A-4147-A177-3AD203B41FA5}">
                      <a16:colId xmlns:a16="http://schemas.microsoft.com/office/drawing/2014/main" val="21146425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Variable</a:t>
                      </a:r>
                      <a:r>
                        <a:rPr lang="it-IT" dirty="0"/>
                        <a:t> Name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Description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Variable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679763"/>
                  </a:ext>
                </a:extLst>
              </a:tr>
              <a:tr h="37645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PRICE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Price in US dollars ($326-$18.823)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854444"/>
                  </a:ext>
                </a:extLst>
              </a:tr>
              <a:tr h="39592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CARAT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Weight of the diamond (0.2--5.01)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353132"/>
                  </a:ext>
                </a:extLst>
              </a:tr>
              <a:tr h="42248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CUT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base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Quality of the cut (Fair, Good, Very Good, Premium, Ideal)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Categorical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543042"/>
                  </a:ext>
                </a:extLst>
              </a:tr>
              <a:tr h="36764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COLOR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base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Diamond color, from J (</a:t>
                      </a:r>
                      <a:r>
                        <a:rPr lang="en-US" sz="1800" dirty="0" err="1"/>
                        <a:t>coloured</a:t>
                      </a:r>
                      <a:r>
                        <a:rPr lang="en-US" sz="1800" dirty="0"/>
                        <a:t>, worst) to D (colorless, best)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Categorical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3540"/>
                  </a:ext>
                </a:extLst>
              </a:tr>
              <a:tr h="66930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CLARITY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clear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imperfections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/>
                        <a:t>(I1 (worst), SI2, SI1, VS2, VS1, VVS2, VVS1, IF (best))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Categorical</a:t>
                      </a:r>
                      <a:endParaRPr lang="it-IT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771144"/>
                  </a:ext>
                </a:extLst>
              </a:tr>
              <a:tr h="37707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X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Length in mm (0--10.74)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33121"/>
                  </a:ext>
                </a:extLst>
              </a:tr>
              <a:tr h="37707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Width in mm (0--58.9)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965772"/>
                  </a:ext>
                </a:extLst>
              </a:tr>
              <a:tr h="39592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Z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Depth in mm (0--31.8)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559028"/>
                  </a:ext>
                </a:extLst>
              </a:tr>
              <a:tr h="406519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DEPTH %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base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diamond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divided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diameter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diamond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/>
                        <a:t>(43%--79%) 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216985"/>
                  </a:ext>
                </a:extLst>
              </a:tr>
              <a:tr h="41594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TABLE %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length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facet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divided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diameter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diamond</a:t>
                      </a:r>
                      <a:r>
                        <a:rPr lang="en-US" sz="1800" dirty="0"/>
                        <a:t>(43%--95%)</a:t>
                      </a:r>
                      <a:endParaRPr lang="en-US" sz="1800" b="0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07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734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Ridge regressions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With ridge regression coefficients has values closer to zero.</a:t>
            </a:r>
          </a:p>
        </p:txBody>
      </p:sp>
      <p:pic>
        <p:nvPicPr>
          <p:cNvPr id="5" name="Immagine 4" descr="Immagine che contiene testo, Carattere, schermata, bianco e nero&#10;&#10;Descrizione generata automaticamente">
            <a:extLst>
              <a:ext uri="{FF2B5EF4-FFF2-40B4-BE49-F238E27FC236}">
                <a16:creationId xmlns:a16="http://schemas.microsoft.com/office/drawing/2014/main" id="{AED409BC-93BB-6DC8-A4FB-2F1FA2E09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" b="873"/>
          <a:stretch/>
        </p:blipFill>
        <p:spPr>
          <a:xfrm>
            <a:off x="1591094" y="1622746"/>
            <a:ext cx="3145764" cy="5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6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lasso regressions</a:t>
            </a:r>
          </a:p>
        </p:txBody>
      </p:sp>
      <p:pic>
        <p:nvPicPr>
          <p:cNvPr id="3" name="Immagine 2" descr="Immagine che contiene diagramma, linea, Diagramma, design&#10;&#10;Descrizione generata automaticamente">
            <a:extLst>
              <a:ext uri="{FF2B5EF4-FFF2-40B4-BE49-F238E27FC236}">
                <a16:creationId xmlns:a16="http://schemas.microsoft.com/office/drawing/2014/main" id="{2AC95D65-C3BD-8B8C-3E1E-648D863EA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835306"/>
            <a:ext cx="5467317" cy="4783902"/>
          </a:xfrm>
          <a:prstGeom prst="rect">
            <a:avLst/>
          </a:prstGeom>
        </p:spPr>
      </p:pic>
      <p:pic>
        <p:nvPicPr>
          <p:cNvPr id="8" name="Immagine 7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58DDF8D2-6E24-214F-6AA5-A95B460A6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15" y="1835306"/>
            <a:ext cx="5467317" cy="47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98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lasso regressions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49392C63-ED7B-5D9C-10AA-AAAC7970A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055663"/>
            <a:ext cx="6234260" cy="3096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lasso regression model performed better with lower values of lambda.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8340C9-9F15-D83A-A437-585C54793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962947"/>
              </p:ext>
            </p:extLst>
          </p:nvPr>
        </p:nvGraphicFramePr>
        <p:xfrm>
          <a:off x="6774494" y="4740605"/>
          <a:ext cx="35432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004145112"/>
                    </a:ext>
                  </a:extLst>
                </a:gridCol>
                <a:gridCol w="1771647">
                  <a:extLst>
                    <a:ext uri="{9D8B030D-6E8A-4147-A177-3AD203B41FA5}">
                      <a16:colId xmlns:a16="http://schemas.microsoft.com/office/drawing/2014/main" val="1996623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Best Lambda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84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91571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5CE2ECE-73E3-45FF-0D9F-DCD3FE7EC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7" y="1695567"/>
            <a:ext cx="5787767" cy="50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lasso regressions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value of lambda chosen by the model doesn’t brings coefficients to zero.</a:t>
            </a:r>
          </a:p>
        </p:txBody>
      </p:sp>
      <p:pic>
        <p:nvPicPr>
          <p:cNvPr id="6" name="Immagine 5" descr="Immagine che contiene testo, Carattere, schermata, bianco e nero&#10;&#10;Descrizione generata automaticamente">
            <a:extLst>
              <a:ext uri="{FF2B5EF4-FFF2-40B4-BE49-F238E27FC236}">
                <a16:creationId xmlns:a16="http://schemas.microsoft.com/office/drawing/2014/main" id="{D8AA7CF3-2CD8-191B-6080-32102CD60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 b="1616"/>
          <a:stretch/>
        </p:blipFill>
        <p:spPr>
          <a:xfrm>
            <a:off x="1508237" y="1620689"/>
            <a:ext cx="3027549" cy="52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Polynomial </a:t>
            </a: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6874" y="2193052"/>
            <a:ext cx="4263782" cy="3471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To perform a multiple polynomial regression, searching best poly grade for each feature.</a:t>
            </a:r>
          </a:p>
          <a:p>
            <a:pPr marL="0"/>
            <a:r>
              <a:rPr lang="en-US" sz="2000" dirty="0"/>
              <a:t>Comparison of polynomials from 1 to 5 and select the best by </a:t>
            </a:r>
            <a:r>
              <a:rPr lang="en-US" sz="2000" dirty="0" err="1"/>
              <a:t>Anova</a:t>
            </a:r>
            <a:r>
              <a:rPr lang="en-US" sz="2000" dirty="0"/>
              <a:t> test.</a:t>
            </a:r>
          </a:p>
          <a:p>
            <a:pPr marL="0"/>
            <a:r>
              <a:rPr lang="en-US" sz="2000" dirty="0"/>
              <a:t>Plots variables vs response with chosen poly degree.</a:t>
            </a:r>
          </a:p>
        </p:txBody>
      </p:sp>
      <p:pic>
        <p:nvPicPr>
          <p:cNvPr id="5" name="Immagine 4" descr="Immagine che contiene schermata, diagramma, linea&#10;&#10;Descrizione generata automaticamente">
            <a:extLst>
              <a:ext uri="{FF2B5EF4-FFF2-40B4-BE49-F238E27FC236}">
                <a16:creationId xmlns:a16="http://schemas.microsoft.com/office/drawing/2014/main" id="{A281A20F-74BD-07BF-E105-72C742C4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4" y="1769306"/>
            <a:ext cx="7053105" cy="46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79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Polynomial </a:t>
            </a: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798" y="2241394"/>
            <a:ext cx="4351875" cy="22977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test RMSE is better compared to the linear models.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BFABFB3-BFA6-1FA8-B156-B30FA92C6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131577"/>
              </p:ext>
            </p:extLst>
          </p:nvPr>
        </p:nvGraphicFramePr>
        <p:xfrm>
          <a:off x="8846624" y="5183128"/>
          <a:ext cx="1771647" cy="742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2251415295"/>
                    </a:ext>
                  </a:extLst>
                </a:gridCol>
              </a:tblGrid>
              <a:tr h="371312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86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34872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516EC1-2926-ED14-2DE8-EA55F75E29C0}"/>
              </a:ext>
            </a:extLst>
          </p:cNvPr>
          <p:cNvSpPr txBox="1"/>
          <p:nvPr/>
        </p:nvSpPr>
        <p:spPr>
          <a:xfrm>
            <a:off x="552645" y="4583461"/>
            <a:ext cx="6119869" cy="145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 fit multiple polynomial regression, the chosen orders are: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Carat, Length and Width  ~ </a:t>
            </a:r>
            <a:r>
              <a:rPr lang="en-US" sz="2000" dirty="0" err="1">
                <a:solidFill>
                  <a:prstClr val="black"/>
                </a:solidFill>
                <a:latin typeface="Aptos" panose="02110004020202020204"/>
              </a:rPr>
              <a:t>ord</a:t>
            </a: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(5)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Table and Depth% ~ </a:t>
            </a:r>
            <a:r>
              <a:rPr lang="en-US" sz="2000" dirty="0" err="1">
                <a:solidFill>
                  <a:prstClr val="black"/>
                </a:solidFill>
                <a:latin typeface="Aptos" panose="02110004020202020204"/>
              </a:rPr>
              <a:t>ord</a:t>
            </a: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(2)</a:t>
            </a:r>
          </a:p>
        </p:txBody>
      </p:sp>
      <p:pic>
        <p:nvPicPr>
          <p:cNvPr id="8" name="Immagine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89875DA2-9788-70B1-F6B1-EBEB483F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26" y="1572978"/>
            <a:ext cx="3612580" cy="3010483"/>
          </a:xfrm>
          <a:prstGeom prst="rect">
            <a:avLst/>
          </a:prstGeom>
        </p:spPr>
      </p:pic>
      <p:pic>
        <p:nvPicPr>
          <p:cNvPr id="16" name="Immagine 15" descr="Immagine che contiene testo, schermata, Parallelo, linea&#10;&#10;Descrizione generata automaticamente">
            <a:extLst>
              <a:ext uri="{FF2B5EF4-FFF2-40B4-BE49-F238E27FC236}">
                <a16:creationId xmlns:a16="http://schemas.microsoft.com/office/drawing/2014/main" id="{897C6632-76C8-B241-0060-670AA6393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4" y="1611303"/>
            <a:ext cx="3513435" cy="29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59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3" name="Picture 2" descr="A graph with dots and lines&#10;&#10;Description automatically generated">
            <a:extLst>
              <a:ext uri="{FF2B5EF4-FFF2-40B4-BE49-F238E27FC236}">
                <a16:creationId xmlns:a16="http://schemas.microsoft.com/office/drawing/2014/main" id="{D1B6EA22-DE60-3F9E-35FE-11128362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1579880"/>
            <a:ext cx="5278120" cy="527812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1B25DDD-87FB-EC72-7DCF-E9A5EF46F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48554"/>
              </p:ext>
            </p:extLst>
          </p:nvPr>
        </p:nvGraphicFramePr>
        <p:xfrm>
          <a:off x="7668995" y="4644398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94DC03E-680C-6974-7EEF-41A00BED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048" y="2284059"/>
            <a:ext cx="5045540" cy="19348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GAM model with smooth spline.</a:t>
            </a:r>
          </a:p>
          <a:p>
            <a:pPr marL="0"/>
            <a:r>
              <a:rPr lang="en-US" sz="2000" dirty="0"/>
              <a:t>Test RMSE better then the one obtained with polynomial and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1651713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277AA9C5-0116-3A07-8F82-FF728655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203014"/>
            <a:ext cx="4027813" cy="4027813"/>
          </a:xfrm>
          <a:prstGeom prst="rect">
            <a:avLst/>
          </a:prstGeom>
        </p:spPr>
      </p:pic>
      <p:pic>
        <p:nvPicPr>
          <p:cNvPr id="10" name="Picture 9" descr="A graph with a straight line&#10;&#10;Description automatically generated">
            <a:extLst>
              <a:ext uri="{FF2B5EF4-FFF2-40B4-BE49-F238E27FC236}">
                <a16:creationId xmlns:a16="http://schemas.microsoft.com/office/drawing/2014/main" id="{DAF8C0E0-D816-5579-D3E0-100183F0D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93" y="2203014"/>
            <a:ext cx="4027813" cy="4027813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28F1CFC5-6320-AE01-DCC7-FFD8DC9C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27" y="2203014"/>
            <a:ext cx="4027813" cy="40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4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3" name="Picture 2" descr="A graph of a number of lines">
            <a:extLst>
              <a:ext uri="{FF2B5EF4-FFF2-40B4-BE49-F238E27FC236}">
                <a16:creationId xmlns:a16="http://schemas.microsoft.com/office/drawing/2014/main" id="{E2F5B7B5-FD4B-917C-9E3B-E739D8777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32" y="2286000"/>
            <a:ext cx="3992880" cy="3992880"/>
          </a:xfrm>
          <a:prstGeom prst="rect">
            <a:avLst/>
          </a:prstGeom>
        </p:spPr>
      </p:pic>
      <p:pic>
        <p:nvPicPr>
          <p:cNvPr id="8" name="Picture 7" descr="A graph with a barcode&#10;&#10;Description automatically generated">
            <a:extLst>
              <a:ext uri="{FF2B5EF4-FFF2-40B4-BE49-F238E27FC236}">
                <a16:creationId xmlns:a16="http://schemas.microsoft.com/office/drawing/2014/main" id="{4CDDF747-5C3A-27D6-83C3-7C13DBCD3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66" y="2286000"/>
            <a:ext cx="3992880" cy="3992880"/>
          </a:xfrm>
          <a:prstGeom prst="rect">
            <a:avLst/>
          </a:prstGeom>
        </p:spPr>
      </p:pic>
      <p:pic>
        <p:nvPicPr>
          <p:cNvPr id="14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80C1A1E5-D996-40AC-D4CB-F68F25866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2" y="2286000"/>
            <a:ext cx="3992880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7" name="Picture 6" descr="A graph of a color&#10;&#10;Description automatically generated with medium confidence">
            <a:extLst>
              <a:ext uri="{FF2B5EF4-FFF2-40B4-BE49-F238E27FC236}">
                <a16:creationId xmlns:a16="http://schemas.microsoft.com/office/drawing/2014/main" id="{8523936B-E5A7-28BC-D112-04953AAD5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51003"/>
            <a:ext cx="4177078" cy="4177078"/>
          </a:xfrm>
          <a:prstGeom prst="rect">
            <a:avLst/>
          </a:prstGeom>
        </p:spPr>
      </p:pic>
      <p:pic>
        <p:nvPicPr>
          <p:cNvPr id="5" name="Picture 4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190A92D5-92CC-7C0A-0F68-6E13E67E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91" y="2786477"/>
            <a:ext cx="4058296" cy="2765522"/>
          </a:xfrm>
          <a:prstGeom prst="rect">
            <a:avLst/>
          </a:prstGeom>
        </p:spPr>
      </p:pic>
      <p:pic>
        <p:nvPicPr>
          <p:cNvPr id="9" name="Picture 8" descr="A graph with black and white lines&#10;&#10;Description automatically generated">
            <a:extLst>
              <a:ext uri="{FF2B5EF4-FFF2-40B4-BE49-F238E27FC236}">
                <a16:creationId xmlns:a16="http://schemas.microsoft.com/office/drawing/2014/main" id="{60A80F5F-E620-FC08-D46D-D7370C171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05" y="2786477"/>
            <a:ext cx="4058296" cy="27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0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896E6-A34F-88D1-6E50-2EB57DAA0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1" y="2892273"/>
            <a:ext cx="3194301" cy="2411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F4A8C-2896-F39B-7F91-30BD67A91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43" y="2875966"/>
            <a:ext cx="4449855" cy="2681036"/>
          </a:xfrm>
          <a:prstGeom prst="rect">
            <a:avLst/>
          </a:prstGeom>
        </p:spPr>
      </p:pic>
      <p:pic>
        <p:nvPicPr>
          <p:cNvPr id="5" name="Immagine 4" descr="Immagine che contiene diagramma, cerchio, schizzo, modello&#10;&#10;Descrizione generata automaticamente">
            <a:extLst>
              <a:ext uri="{FF2B5EF4-FFF2-40B4-BE49-F238E27FC236}">
                <a16:creationId xmlns:a16="http://schemas.microsoft.com/office/drawing/2014/main" id="{09CD25A7-949A-AF70-7CC9-E8EB2D221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8" y="3288674"/>
            <a:ext cx="2339181" cy="201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1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 trees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560" y="2145666"/>
            <a:ext cx="5426350" cy="2111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Regression tree.</a:t>
            </a:r>
          </a:p>
          <a:p>
            <a:pPr marL="0"/>
            <a:r>
              <a:rPr lang="en-US" sz="2000" dirty="0"/>
              <a:t>Tried with pruning (</a:t>
            </a:r>
            <a:r>
              <a:rPr lang="en-US" sz="2000" dirty="0" err="1"/>
              <a:t>crossvalidation</a:t>
            </a:r>
            <a:r>
              <a:rPr lang="en-US" sz="2000" dirty="0"/>
              <a:t> pruning) but didn’t changed anything cause we already had the best number of leaves.</a:t>
            </a:r>
          </a:p>
          <a:p>
            <a:pPr marL="0"/>
            <a:endParaRPr lang="en-US" sz="2000" dirty="0"/>
          </a:p>
        </p:txBody>
      </p:sp>
      <p:pic>
        <p:nvPicPr>
          <p:cNvPr id="5" name="Picture 4" descr="A diagram of a number of objects&#10;&#10;Description automatically generated">
            <a:extLst>
              <a:ext uri="{FF2B5EF4-FFF2-40B4-BE49-F238E27FC236}">
                <a16:creationId xmlns:a16="http://schemas.microsoft.com/office/drawing/2014/main" id="{5FCD345F-FFF6-D7D7-CF0E-A2137F2CF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" t="10113" r="5395" b="11750"/>
          <a:stretch/>
        </p:blipFill>
        <p:spPr>
          <a:xfrm>
            <a:off x="10161" y="1622745"/>
            <a:ext cx="6573520" cy="52352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B4821C-2541-8C60-6255-BBCED0137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484886"/>
              </p:ext>
            </p:extLst>
          </p:nvPr>
        </p:nvGraphicFramePr>
        <p:xfrm>
          <a:off x="8216899" y="4942840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617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Bagging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146E47-E1A5-E14F-E92D-46218DC28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708134"/>
              </p:ext>
            </p:extLst>
          </p:nvPr>
        </p:nvGraphicFramePr>
        <p:xfrm>
          <a:off x="7892416" y="5421546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pic>
        <p:nvPicPr>
          <p:cNvPr id="6" name="Picture 5" descr="A graph of error and number of trees&#10;&#10;Description automatically generated">
            <a:extLst>
              <a:ext uri="{FF2B5EF4-FFF2-40B4-BE49-F238E27FC236}">
                <a16:creationId xmlns:a16="http://schemas.microsoft.com/office/drawing/2014/main" id="{4319CF41-745B-43B4-943C-8DA0E59C3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1597432"/>
            <a:ext cx="5260567" cy="52605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F513FE4D-C460-3A1A-E197-F73BE6932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Performed bagging with 100 trees.  </a:t>
            </a:r>
          </a:p>
          <a:p>
            <a:pPr marL="0"/>
            <a:r>
              <a:rPr lang="en-US" sz="2000" dirty="0"/>
              <a:t>The test RMSE is significantly better compared to the other models.</a:t>
            </a:r>
          </a:p>
        </p:txBody>
      </p:sp>
    </p:spTree>
    <p:extLst>
      <p:ext uri="{BB962C8B-B14F-4D97-AF65-F5344CB8AC3E}">
        <p14:creationId xmlns:p14="http://schemas.microsoft.com/office/powerpoint/2010/main" val="4167495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Bagging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aph with dots and lines&#10;&#10;Description automatically generated">
            <a:extLst>
              <a:ext uri="{FF2B5EF4-FFF2-40B4-BE49-F238E27FC236}">
                <a16:creationId xmlns:a16="http://schemas.microsoft.com/office/drawing/2014/main" id="{5E8D1375-77FC-A82E-E0C3-E0ED3BA2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593736"/>
            <a:ext cx="5267960" cy="5267960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7ADE8C5-A903-7BBE-0FB3-02B28EAC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195" y="2844313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graph shows how more accurate are the predictions compared with the linear models.</a:t>
            </a:r>
          </a:p>
        </p:txBody>
      </p:sp>
    </p:spTree>
    <p:extLst>
      <p:ext uri="{BB962C8B-B14F-4D97-AF65-F5344CB8AC3E}">
        <p14:creationId xmlns:p14="http://schemas.microsoft.com/office/powerpoint/2010/main" val="3507142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Bagging vs Random Forests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A7284E-6427-D3D7-1346-9A027A95A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041419"/>
              </p:ext>
            </p:extLst>
          </p:nvPr>
        </p:nvGraphicFramePr>
        <p:xfrm>
          <a:off x="7101663" y="5294293"/>
          <a:ext cx="31737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372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 – Random </a:t>
                      </a:r>
                      <a:r>
                        <a:rPr lang="it-IT" dirty="0" err="1"/>
                        <a:t>Forest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6C475F-39BF-6938-9892-16F9CE68E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82435"/>
              </p:ext>
            </p:extLst>
          </p:nvPr>
        </p:nvGraphicFramePr>
        <p:xfrm>
          <a:off x="7101663" y="4112082"/>
          <a:ext cx="31737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372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 - </a:t>
                      </a:r>
                      <a:r>
                        <a:rPr lang="it-IT" dirty="0" err="1"/>
                        <a:t>Bagging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pic>
        <p:nvPicPr>
          <p:cNvPr id="3" name="Picture 2" descr="A graph of a forest&#10;&#10;Description automatically generated">
            <a:extLst>
              <a:ext uri="{FF2B5EF4-FFF2-40B4-BE49-F238E27FC236}">
                <a16:creationId xmlns:a16="http://schemas.microsoft.com/office/drawing/2014/main" id="{71244986-2B6D-511B-B448-666D1807D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2" y="1595328"/>
            <a:ext cx="5262671" cy="5262671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B3AD675-5C99-C6D0-1B40-B28CC2B96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618" y="1885279"/>
            <a:ext cx="6260010" cy="21920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Random forest performed with m = sqrt(p)</a:t>
            </a:r>
          </a:p>
          <a:p>
            <a:pPr marL="0"/>
            <a:r>
              <a:rPr lang="en-US" sz="2000" dirty="0"/>
              <a:t>Comparison between bagging and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583228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520" y="1698437"/>
            <a:ext cx="5476240" cy="34222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Boosting performed with 5000 trees with lambda = 0.02</a:t>
            </a:r>
          </a:p>
          <a:p>
            <a:pPr marL="0"/>
            <a:r>
              <a:rPr lang="en-US" sz="2000" dirty="0"/>
              <a:t>The graph shows the importance of the variables</a:t>
            </a:r>
          </a:p>
          <a:p>
            <a:pPr marL="0"/>
            <a:r>
              <a:rPr lang="en-US" sz="2000" dirty="0"/>
              <a:t>Best test RMSE obtained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00B67E-E052-7B31-C9E4-248AB3AEE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25624"/>
              </p:ext>
            </p:extLst>
          </p:nvPr>
        </p:nvGraphicFramePr>
        <p:xfrm>
          <a:off x="8141011" y="4916138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0.3850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pic>
        <p:nvPicPr>
          <p:cNvPr id="6" name="Picture 5" descr="A graph with blue squares&#10;&#10;Description automatically generated">
            <a:extLst>
              <a:ext uri="{FF2B5EF4-FFF2-40B4-BE49-F238E27FC236}">
                <a16:creationId xmlns:a16="http://schemas.microsoft.com/office/drawing/2014/main" id="{D9948D53-1010-559D-E314-B14285CEE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/>
          <a:stretch/>
        </p:blipFill>
        <p:spPr>
          <a:xfrm>
            <a:off x="0" y="1647991"/>
            <a:ext cx="6431280" cy="52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2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760" y="2073950"/>
            <a:ext cx="5923280" cy="43268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graph shows how more accurate are the predictions compared with the linear models.</a:t>
            </a:r>
          </a:p>
        </p:txBody>
      </p:sp>
      <p:pic>
        <p:nvPicPr>
          <p:cNvPr id="5" name="Picture 4" descr="A graph with dots and lines&#10;&#10;Description automatically generated">
            <a:extLst>
              <a:ext uri="{FF2B5EF4-FFF2-40B4-BE49-F238E27FC236}">
                <a16:creationId xmlns:a16="http://schemas.microsoft.com/office/drawing/2014/main" id="{1C08BB84-959A-6736-6C99-1F3BBC273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2745"/>
            <a:ext cx="5235254" cy="5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14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299" y="2318197"/>
            <a:ext cx="3976182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graph shows the different Test RMSE obtained for each model.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8519840-4565-85D1-5058-F7796D65F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8" y="1582648"/>
            <a:ext cx="7914261" cy="519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38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42C916-9984-D184-21D8-2C9E3A51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BC4559-03E5-59F1-837C-5D0AFF019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53252"/>
            <a:ext cx="9724031" cy="2864816"/>
          </a:xfrm>
        </p:spPr>
        <p:txBody>
          <a:bodyPr anchor="ctr">
            <a:normAutofit/>
          </a:bodyPr>
          <a:lstStyle/>
          <a:p>
            <a:r>
              <a:rPr lang="it-IT" sz="2400" dirty="0"/>
              <a:t>The best model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Boosting</a:t>
            </a:r>
            <a:r>
              <a:rPr lang="it-IT" sz="2400" dirty="0"/>
              <a:t> with an RMSE of 385 $</a:t>
            </a:r>
          </a:p>
          <a:p>
            <a:r>
              <a:rPr lang="it-IT" sz="2400" dirty="0" err="1"/>
              <a:t>Nonlinear</a:t>
            </a:r>
            <a:r>
              <a:rPr lang="it-IT" sz="2400" dirty="0"/>
              <a:t> models </a:t>
            </a:r>
            <a:r>
              <a:rPr lang="it-IT" sz="2400" dirty="0" err="1"/>
              <a:t>perform</a:t>
            </a:r>
            <a:r>
              <a:rPr lang="it-IT" sz="2400" dirty="0"/>
              <a:t> </a:t>
            </a:r>
            <a:r>
              <a:rPr lang="it-IT" sz="2400" dirty="0" err="1"/>
              <a:t>significantly</a:t>
            </a:r>
            <a:r>
              <a:rPr lang="it-IT" sz="2400" dirty="0"/>
              <a:t> </a:t>
            </a:r>
            <a:r>
              <a:rPr lang="it-IT" sz="2400" dirty="0" err="1"/>
              <a:t>better</a:t>
            </a:r>
            <a:r>
              <a:rPr lang="it-IT" sz="2400" dirty="0"/>
              <a:t> </a:t>
            </a:r>
            <a:r>
              <a:rPr lang="it-IT" sz="2400" dirty="0" err="1"/>
              <a:t>than</a:t>
            </a:r>
            <a:r>
              <a:rPr lang="it-IT" sz="2400" dirty="0"/>
              <a:t> linear models.</a:t>
            </a:r>
          </a:p>
          <a:p>
            <a:r>
              <a:rPr lang="it-IT" sz="2400" dirty="0"/>
              <a:t>The </a:t>
            </a:r>
            <a:r>
              <a:rPr lang="it-IT" sz="2400" dirty="0" err="1"/>
              <a:t>most</a:t>
            </a:r>
            <a:r>
              <a:rPr lang="it-IT" sz="2400" dirty="0"/>
              <a:t> </a:t>
            </a:r>
            <a:r>
              <a:rPr lang="it-IT" sz="2400" dirty="0" err="1"/>
              <a:t>significant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r>
              <a:rPr lang="it-IT" sz="2400" dirty="0"/>
              <a:t> to </a:t>
            </a:r>
            <a:r>
              <a:rPr lang="it-IT" sz="2400" dirty="0" err="1"/>
              <a:t>predict</a:t>
            </a:r>
            <a:r>
              <a:rPr lang="it-IT" sz="2400" dirty="0"/>
              <a:t> price are </a:t>
            </a:r>
            <a:r>
              <a:rPr lang="it-IT" sz="2400" dirty="0" err="1"/>
              <a:t>Carat</a:t>
            </a:r>
            <a:r>
              <a:rPr lang="it-IT" sz="2400" dirty="0"/>
              <a:t>, </a:t>
            </a:r>
            <a:r>
              <a:rPr lang="it-IT" sz="2400" dirty="0" err="1"/>
              <a:t>Clarity</a:t>
            </a:r>
            <a:r>
              <a:rPr lang="it-IT" sz="2400" dirty="0"/>
              <a:t>, </a:t>
            </a:r>
            <a:r>
              <a:rPr lang="it-IT" sz="2400" dirty="0" err="1"/>
              <a:t>Width</a:t>
            </a:r>
            <a:r>
              <a:rPr lang="it-IT" sz="2400" dirty="0"/>
              <a:t> and Color.</a:t>
            </a:r>
          </a:p>
        </p:txBody>
      </p:sp>
    </p:spTree>
    <p:extLst>
      <p:ext uri="{BB962C8B-B14F-4D97-AF65-F5344CB8AC3E}">
        <p14:creationId xmlns:p14="http://schemas.microsoft.com/office/powerpoint/2010/main" val="733184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137662" y="2570443"/>
            <a:ext cx="9916675" cy="1253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buNone/>
            </a:pPr>
            <a:r>
              <a:rPr lang="en-US" sz="48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the attention!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06EBD-A697-2F4F-AC69-4D4646D7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14" y="2427331"/>
            <a:ext cx="9037804" cy="1491236"/>
          </a:xfrm>
          <a:prstGeom prst="rect">
            <a:avLst/>
          </a:prstGeom>
        </p:spPr>
      </p:pic>
      <p:pic>
        <p:nvPicPr>
          <p:cNvPr id="5" name="Immagine 4" descr="Immagine che contiene bianco, Carattere, design&#10;&#10;Descrizione generata automaticamente">
            <a:extLst>
              <a:ext uri="{FF2B5EF4-FFF2-40B4-BE49-F238E27FC236}">
                <a16:creationId xmlns:a16="http://schemas.microsoft.com/office/drawing/2014/main" id="{0783C03D-403C-157F-6EC2-ACC1107E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" r="5812"/>
          <a:stretch/>
        </p:blipFill>
        <p:spPr>
          <a:xfrm>
            <a:off x="1429110" y="4494067"/>
            <a:ext cx="8932834" cy="157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50A1870B-30A3-DB78-0AF2-55C558DC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 sz="4000" kern="12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44CAF36-B34B-EBBE-4AE7-6D9080B3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23591"/>
            <a:ext cx="9724031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Which models can most efficiently predict price?</a:t>
            </a:r>
          </a:p>
          <a:p>
            <a:r>
              <a:rPr lang="en-US" sz="2400" dirty="0"/>
              <a:t>The relationship between features and price is linear?</a:t>
            </a:r>
          </a:p>
          <a:p>
            <a:r>
              <a:rPr lang="en-US" sz="2400" dirty="0"/>
              <a:t>Which are the variables that have the greatest influence on price?</a:t>
            </a:r>
          </a:p>
        </p:txBody>
      </p:sp>
    </p:spTree>
    <p:extLst>
      <p:ext uri="{BB962C8B-B14F-4D97-AF65-F5344CB8AC3E}">
        <p14:creationId xmlns:p14="http://schemas.microsoft.com/office/powerpoint/2010/main" val="17538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preprocessing steps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95533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400" dirty="0"/>
              <a:t>Check for null columns or elements.</a:t>
            </a:r>
          </a:p>
          <a:p>
            <a:pPr marL="0"/>
            <a:r>
              <a:rPr lang="en-US" sz="2400" dirty="0"/>
              <a:t>Redefining the dataset into a range from 2000$ to 8000$.</a:t>
            </a:r>
          </a:p>
          <a:p>
            <a:pPr marL="0"/>
            <a:r>
              <a:rPr lang="en-US" sz="2400" dirty="0"/>
              <a:t>Converting prices in thousands dollars.</a:t>
            </a:r>
          </a:p>
          <a:p>
            <a:pPr marL="0"/>
            <a:r>
              <a:rPr lang="en-US" sz="2400" dirty="0"/>
              <a:t>Categorical variables into factors.</a:t>
            </a:r>
          </a:p>
          <a:p>
            <a:pPr marL="0"/>
            <a:r>
              <a:rPr lang="en-US" sz="2400" dirty="0"/>
              <a:t>Removing outliers.</a:t>
            </a:r>
          </a:p>
          <a:p>
            <a:pPr marL="0"/>
            <a:r>
              <a:rPr lang="en-US" sz="2400" dirty="0"/>
              <a:t>From 50.000 to 20.000 observations.</a:t>
            </a:r>
          </a:p>
          <a:p>
            <a:pPr marL="0"/>
            <a:r>
              <a:rPr lang="en-US" sz="2400" dirty="0"/>
              <a:t>Splitting the dataset in training set and test set (70% - 30%).</a:t>
            </a:r>
          </a:p>
        </p:txBody>
      </p:sp>
    </p:spTree>
    <p:extLst>
      <p:ext uri="{BB962C8B-B14F-4D97-AF65-F5344CB8AC3E}">
        <p14:creationId xmlns:p14="http://schemas.microsoft.com/office/powerpoint/2010/main" val="279938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Analysis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E1D38F-8622-42AE-B31F-AEDAEDF50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426853"/>
              </p:ext>
            </p:extLst>
          </p:nvPr>
        </p:nvGraphicFramePr>
        <p:xfrm>
          <a:off x="2292230" y="2546807"/>
          <a:ext cx="8054688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672">
                  <a:extLst>
                    <a:ext uri="{9D8B030D-6E8A-4147-A177-3AD203B41FA5}">
                      <a16:colId xmlns:a16="http://schemas.microsoft.com/office/drawing/2014/main" val="1238030956"/>
                    </a:ext>
                  </a:extLst>
                </a:gridCol>
                <a:gridCol w="2013672">
                  <a:extLst>
                    <a:ext uri="{9D8B030D-6E8A-4147-A177-3AD203B41FA5}">
                      <a16:colId xmlns:a16="http://schemas.microsoft.com/office/drawing/2014/main" val="2184011169"/>
                    </a:ext>
                  </a:extLst>
                </a:gridCol>
                <a:gridCol w="2013672">
                  <a:extLst>
                    <a:ext uri="{9D8B030D-6E8A-4147-A177-3AD203B41FA5}">
                      <a16:colId xmlns:a16="http://schemas.microsoft.com/office/drawing/2014/main" val="983497777"/>
                    </a:ext>
                  </a:extLst>
                </a:gridCol>
                <a:gridCol w="2013672">
                  <a:extLst>
                    <a:ext uri="{9D8B030D-6E8A-4147-A177-3AD203B41FA5}">
                      <a16:colId xmlns:a16="http://schemas.microsoft.com/office/drawing/2014/main" val="3414997679"/>
                    </a:ext>
                  </a:extLst>
                </a:gridCol>
              </a:tblGrid>
              <a:tr h="185532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Unit of </a:t>
                      </a:r>
                      <a:r>
                        <a:rPr lang="it-IT" dirty="0" err="1"/>
                        <a:t>Measure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Mean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Std_dev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3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Carat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0.2189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96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Depth_Percentage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61.8425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1.2497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04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Table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57.6094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2.0321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69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Thousand</a:t>
                      </a:r>
                      <a:r>
                        <a:rPr lang="it-IT" dirty="0"/>
                        <a:t>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4.3114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1.5983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99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Length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6.2356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5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Width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6.2368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05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3.8562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0.3063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852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39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distribution</a:t>
            </a:r>
          </a:p>
        </p:txBody>
      </p:sp>
      <p:pic>
        <p:nvPicPr>
          <p:cNvPr id="7" name="Picture 6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F58C7B4C-9C53-4E95-9B26-242692A4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894" y="1589843"/>
            <a:ext cx="8034207" cy="52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5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distribution</a:t>
            </a:r>
          </a:p>
        </p:txBody>
      </p:sp>
      <p:pic>
        <p:nvPicPr>
          <p:cNvPr id="3" name="Picture 2" descr="A group of graphs showing different sizes and thickness&#10;&#10;Description automatically generated with medium confidence">
            <a:extLst>
              <a:ext uri="{FF2B5EF4-FFF2-40B4-BE49-F238E27FC236}">
                <a16:creationId xmlns:a16="http://schemas.microsoft.com/office/drawing/2014/main" id="{28415947-E71F-3523-5CBE-B77E9AB0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56" y="1590741"/>
            <a:ext cx="8021283" cy="526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83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1115</TotalTime>
  <Words>939</Words>
  <Application>Microsoft Macintosh PowerPoint</Application>
  <PresentationFormat>Widescreen</PresentationFormat>
  <Paragraphs>208</Paragraphs>
  <Slides>38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Cambria Math</vt:lpstr>
      <vt:lpstr>Tema di Office</vt:lpstr>
      <vt:lpstr>Statistical Learning</vt:lpstr>
      <vt:lpstr>Presentazione standard di PowerPoint</vt:lpstr>
      <vt:lpstr>Presentazione standard di PowerPoint</vt:lpstr>
      <vt:lpstr>Presentazione standard di PowerPoint</vt:lpstr>
      <vt:lpstr>Goals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</dc:title>
  <dc:creator>AURORA FRANCESCA ZANENGA</dc:creator>
  <cp:lastModifiedBy>DAVIDE GAMBA</cp:lastModifiedBy>
  <cp:revision>105</cp:revision>
  <dcterms:created xsi:type="dcterms:W3CDTF">2024-05-06T11:48:09Z</dcterms:created>
  <dcterms:modified xsi:type="dcterms:W3CDTF">2024-06-03T10:59:02Z</dcterms:modified>
</cp:coreProperties>
</file>